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9" d="100"/>
          <a:sy n="129"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91D89B-5D6F-E24F-AEBF-D71828B7D334}"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875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1D89B-5D6F-E24F-AEBF-D71828B7D334}"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8925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1D89B-5D6F-E24F-AEBF-D71828B7D334}"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163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1D89B-5D6F-E24F-AEBF-D71828B7D334}"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337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1D89B-5D6F-E24F-AEBF-D71828B7D334}" type="datetimeFigureOut">
              <a:rPr lang="en-US" smtClean="0"/>
              <a:pPr/>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844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1D89B-5D6F-E24F-AEBF-D71828B7D334}" type="datetimeFigureOut">
              <a:rPr lang="en-US" smtClean="0"/>
              <a:pPr/>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325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91D89B-5D6F-E24F-AEBF-D71828B7D334}" type="datetimeFigureOut">
              <a:rPr lang="en-US" smtClean="0"/>
              <a:pPr/>
              <a:t>9/17/14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421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91D89B-5D6F-E24F-AEBF-D71828B7D334}" type="datetimeFigureOut">
              <a:rPr lang="en-US" smtClean="0"/>
              <a:pPr/>
              <a:t>9/17/14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383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1D89B-5D6F-E24F-AEBF-D71828B7D334}" type="datetimeFigureOut">
              <a:rPr lang="en-US" smtClean="0"/>
              <a:pPr/>
              <a:t>9/17/14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892638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1D89B-5D6F-E24F-AEBF-D71828B7D334}" type="datetimeFigureOut">
              <a:rPr lang="en-US" smtClean="0"/>
              <a:pPr/>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313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1D89B-5D6F-E24F-AEBF-D71828B7D334}" type="datetimeFigureOut">
              <a:rPr lang="en-US" smtClean="0"/>
              <a:pPr/>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251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1D89B-5D6F-E24F-AEBF-D71828B7D334}" type="datetimeFigureOut">
              <a:rPr lang="en-US" smtClean="0"/>
              <a:pPr/>
              <a:t>9/17/14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EF6F8-2BB1-C84B-87E7-A0D2E664C2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310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12.nysed.gov" TargetMode="External"/><Relationship Id="rId3" Type="http://schemas.openxmlformats.org/officeDocument/2006/relationships/hyperlink" Target="http://www.nylearn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a:t>
            </a:r>
            <a:r>
              <a:rPr lang="en-US" baseline="30000" dirty="0" smtClean="0"/>
              <a:t>th</a:t>
            </a:r>
            <a:r>
              <a:rPr lang="en-US" dirty="0" smtClean="0"/>
              <a:t> Grade Parent Orientation</a:t>
            </a:r>
            <a:endParaRPr lang="en-US" dirty="0"/>
          </a:p>
        </p:txBody>
      </p:sp>
      <p:sp>
        <p:nvSpPr>
          <p:cNvPr id="3" name="Subtitle 2"/>
          <p:cNvSpPr>
            <a:spLocks noGrp="1"/>
          </p:cNvSpPr>
          <p:nvPr>
            <p:ph type="subTitle" idx="1"/>
          </p:nvPr>
        </p:nvSpPr>
        <p:spPr/>
        <p:txBody>
          <a:bodyPr>
            <a:normAutofit/>
          </a:bodyPr>
          <a:lstStyle/>
          <a:p>
            <a:r>
              <a:rPr lang="en-US" sz="5400" dirty="0" smtClean="0"/>
              <a:t>Welcome!</a:t>
            </a:r>
            <a:endParaRPr lang="en-US" sz="5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8375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Art, Gym, Technology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Gym – Mrs. Maguire </a:t>
            </a:r>
          </a:p>
          <a:p>
            <a:pPr lvl="1"/>
            <a:r>
              <a:rPr lang="en-US" dirty="0" smtClean="0"/>
              <a:t> This year, each class will have two periods of gym each week.  Students should wear sneakers on gym days and be prepared to take part in all activities.  Each student will be expected to take a fitness assessment which will be based on individual performance and personal improvement.</a:t>
            </a:r>
          </a:p>
          <a:p>
            <a:pPr marL="457200" lvl="1" indent="0">
              <a:buNone/>
            </a:pPr>
            <a:r>
              <a:rPr lang="en-US" dirty="0" smtClean="0"/>
              <a:t>Art – Mrs. Judge-Patton</a:t>
            </a:r>
          </a:p>
          <a:p>
            <a:pPr marL="457200" lvl="1" indent="0">
              <a:buNone/>
            </a:pPr>
            <a:r>
              <a:rPr lang="en-US" dirty="0" smtClean="0"/>
              <a:t>Music – Ms. Francis</a:t>
            </a:r>
          </a:p>
          <a:p>
            <a:pPr marL="457200" lvl="1" indent="0">
              <a:buNone/>
            </a:pPr>
            <a:r>
              <a:rPr lang="en-US" dirty="0" smtClean="0"/>
              <a:t>Technology – Mr. Jump</a:t>
            </a:r>
          </a:p>
          <a:p>
            <a:pPr marL="457200" lvl="1" indent="0">
              <a:buNone/>
            </a:pPr>
            <a:endParaRPr lang="en-US" dirty="0" smtClean="0"/>
          </a:p>
          <a:p>
            <a:pPr marL="457200" lvl="1" indent="0">
              <a:buNone/>
            </a:pPr>
            <a:r>
              <a:rPr lang="en-US" sz="4600" u="sng" dirty="0" smtClean="0"/>
              <a:t>Our Class Schedule</a:t>
            </a:r>
            <a:r>
              <a:rPr lang="en-US" sz="4600" dirty="0" smtClean="0"/>
              <a:t>:</a:t>
            </a:r>
          </a:p>
          <a:p>
            <a:pPr marL="457200" lvl="1" indent="0">
              <a:buNone/>
            </a:pPr>
            <a:r>
              <a:rPr lang="en-US" sz="4600" i="1" dirty="0" smtClean="0"/>
              <a:t>Monday – Technology</a:t>
            </a:r>
          </a:p>
          <a:p>
            <a:pPr marL="457200" lvl="1" indent="0">
              <a:buNone/>
            </a:pPr>
            <a:r>
              <a:rPr lang="en-US" sz="4600" i="1" dirty="0" smtClean="0"/>
              <a:t>Tuesday –</a:t>
            </a:r>
            <a:r>
              <a:rPr lang="en-US" sz="4600" i="1" dirty="0" smtClean="0"/>
              <a:t> </a:t>
            </a:r>
            <a:r>
              <a:rPr lang="en-US" sz="4600" i="1" dirty="0" smtClean="0"/>
              <a:t>language arts</a:t>
            </a:r>
            <a:endParaRPr lang="en-US" sz="4600" i="1" dirty="0" smtClean="0"/>
          </a:p>
          <a:p>
            <a:pPr marL="457200" lvl="1" indent="0">
              <a:buNone/>
            </a:pPr>
            <a:r>
              <a:rPr lang="en-US" sz="4600" i="1" dirty="0" smtClean="0"/>
              <a:t>Wednesday – Gym and</a:t>
            </a:r>
            <a:r>
              <a:rPr lang="en-US" sz="4600" i="1" dirty="0" smtClean="0"/>
              <a:t> </a:t>
            </a:r>
            <a:r>
              <a:rPr lang="en-US" sz="4600" i="1" dirty="0" smtClean="0"/>
              <a:t>music</a:t>
            </a:r>
            <a:endParaRPr lang="en-US" sz="4600" i="1" dirty="0" smtClean="0"/>
          </a:p>
          <a:p>
            <a:pPr marL="457200" lvl="1" indent="0">
              <a:buNone/>
            </a:pPr>
            <a:r>
              <a:rPr lang="en-US" sz="4600" i="1" dirty="0" smtClean="0"/>
              <a:t>Thursday </a:t>
            </a:r>
            <a:r>
              <a:rPr lang="en-US" sz="4600" i="1" smtClean="0"/>
              <a:t>–</a:t>
            </a:r>
            <a:r>
              <a:rPr lang="en-US" sz="4600" i="1" smtClean="0"/>
              <a:t> </a:t>
            </a:r>
            <a:r>
              <a:rPr lang="en-US" sz="4600" i="1" smtClean="0"/>
              <a:t>art</a:t>
            </a:r>
            <a:endParaRPr lang="en-US" sz="4600" i="1" smtClean="0"/>
          </a:p>
          <a:p>
            <a:pPr marL="457200" lvl="1" indent="0">
              <a:buNone/>
            </a:pPr>
            <a:r>
              <a:rPr lang="en-US" sz="4600" i="1" dirty="0" smtClean="0"/>
              <a:t>Friday - Gym</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4039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Websites</a:t>
            </a:r>
            <a:endParaRPr lang="en-US" dirty="0"/>
          </a:p>
        </p:txBody>
      </p:sp>
      <p:sp>
        <p:nvSpPr>
          <p:cNvPr id="3" name="Content Placeholder 2"/>
          <p:cNvSpPr>
            <a:spLocks noGrp="1"/>
          </p:cNvSpPr>
          <p:nvPr>
            <p:ph idx="1"/>
          </p:nvPr>
        </p:nvSpPr>
        <p:spPr/>
        <p:txBody>
          <a:bodyPr/>
          <a:lstStyle/>
          <a:p>
            <a:r>
              <a:rPr lang="en-US" dirty="0" smtClean="0">
                <a:hlinkClick r:id="rId2"/>
              </a:rPr>
              <a:t>www.p12.nysed.gov</a:t>
            </a:r>
            <a:endParaRPr lang="en-US" dirty="0" smtClean="0"/>
          </a:p>
          <a:p>
            <a:r>
              <a:rPr lang="en-US" dirty="0" smtClean="0">
                <a:hlinkClick r:id="rId3"/>
              </a:rPr>
              <a:t>www.nylearns.org</a:t>
            </a:r>
            <a:r>
              <a:rPr lang="en-US" dirty="0" smtClean="0"/>
              <a:t> (Provides ELA and Math practice)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108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school year promises to be a challenging yet exciting learning experience for your child.  However, the success of your child this academic year depends on the combined effort of everyone involved.  The following packet is an outline of the 5</a:t>
            </a:r>
            <a:r>
              <a:rPr lang="en-US" baseline="30000" dirty="0" smtClean="0"/>
              <a:t>th</a:t>
            </a:r>
            <a:r>
              <a:rPr lang="en-US" dirty="0" smtClean="0"/>
              <a:t> grade curriculum for this year.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2947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lstStyle/>
          <a:p>
            <a:r>
              <a:rPr lang="en-US" dirty="0" smtClean="0"/>
              <a:t>Balanced Literacy</a:t>
            </a:r>
          </a:p>
          <a:p>
            <a:pPr lvl="1"/>
            <a:r>
              <a:rPr lang="en-US" dirty="0" smtClean="0"/>
              <a:t>A balanced literacy approach is used for reading and writing instruction.  Students are engaged in a variety of reading and writing activities including Read </a:t>
            </a:r>
            <a:r>
              <a:rPr lang="en-US" dirty="0" err="1" smtClean="0"/>
              <a:t>Alouds</a:t>
            </a:r>
            <a:r>
              <a:rPr lang="en-US" dirty="0" smtClean="0"/>
              <a:t>, Shared Reading, Guided Reading, and Independent Reading.  All of these components are incorporated in the Making Meaning – Strategies That Build Comprehension and Community program that we are using this year.</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4249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163" y="330122"/>
            <a:ext cx="8229600" cy="6220803"/>
          </a:xfrm>
        </p:spPr>
        <p:txBody>
          <a:bodyPr/>
          <a:lstStyle/>
          <a:p>
            <a:r>
              <a:rPr lang="en-US" dirty="0" smtClean="0"/>
              <a:t>- Each student is required to read at least 30 books of different genres (examples: Biography, Adventure, Fairytales, Realistic Fiction, etc…).  The students are required to read for at least 30 minutes each night.</a:t>
            </a:r>
          </a:p>
          <a:p>
            <a:r>
              <a:rPr lang="en-US" dirty="0" smtClean="0"/>
              <a:t>Students will be expected to take a statewide English Language Arts exam this year.  The test will be administered on: April 14-16</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904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01"/>
            <a:ext cx="8229600" cy="1143000"/>
          </a:xfrm>
        </p:spPr>
        <p:txBody>
          <a:bodyPr/>
          <a:lstStyle/>
          <a:p>
            <a:r>
              <a:rPr lang="en-US" dirty="0" smtClean="0"/>
              <a:t>Math</a:t>
            </a:r>
            <a:endParaRPr lang="en-US" dirty="0"/>
          </a:p>
        </p:txBody>
      </p:sp>
      <p:sp>
        <p:nvSpPr>
          <p:cNvPr id="3" name="Content Placeholder 2"/>
          <p:cNvSpPr>
            <a:spLocks noGrp="1"/>
          </p:cNvSpPr>
          <p:nvPr>
            <p:ph idx="1"/>
          </p:nvPr>
        </p:nvSpPr>
        <p:spPr>
          <a:xfrm>
            <a:off x="457200" y="1056598"/>
            <a:ext cx="8229600" cy="5611307"/>
          </a:xfrm>
        </p:spPr>
        <p:txBody>
          <a:bodyPr>
            <a:normAutofit fontScale="85000" lnSpcReduction="10000"/>
          </a:bodyPr>
          <a:lstStyle/>
          <a:p>
            <a:r>
              <a:rPr lang="en-US" dirty="0" smtClean="0"/>
              <a:t>This school year, the students will be using the “GO MATH” Program.  This is a math program that engages students as it strengthens their understanding of math by using problem based interactive and visual learning.  It incorporates visual tools to help students become better problem solvers, and it provides differentiated instruction to ensure the success of every student.</a:t>
            </a:r>
          </a:p>
          <a:p>
            <a:r>
              <a:rPr lang="en-US" dirty="0" smtClean="0"/>
              <a:t>Students will work in small groups and independently with a focus on strategies for problem solving and sharing ideas through discussion.</a:t>
            </a:r>
          </a:p>
          <a:p>
            <a:r>
              <a:rPr lang="en-US" dirty="0" smtClean="0"/>
              <a:t>It is essential that students study and are able to quickly recall multiplication facts.</a:t>
            </a:r>
          </a:p>
          <a:p>
            <a:r>
              <a:rPr lang="en-US" dirty="0" smtClean="0"/>
              <a:t>The students will take a statewide Math exam</a:t>
            </a:r>
          </a:p>
          <a:p>
            <a:pPr marL="0" indent="0">
              <a:buNone/>
            </a:pPr>
            <a:r>
              <a:rPr lang="en-US" dirty="0" smtClean="0"/>
              <a:t>that will be administered on: April 22-24</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0859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a:t>
            </a:r>
            <a:endParaRPr lang="en-US" dirty="0"/>
          </a:p>
        </p:txBody>
      </p:sp>
      <p:sp>
        <p:nvSpPr>
          <p:cNvPr id="3" name="Content Placeholder 2"/>
          <p:cNvSpPr>
            <a:spLocks noGrp="1"/>
          </p:cNvSpPr>
          <p:nvPr>
            <p:ph idx="1"/>
          </p:nvPr>
        </p:nvSpPr>
        <p:spPr/>
        <p:txBody>
          <a:bodyPr>
            <a:normAutofit/>
          </a:bodyPr>
          <a:lstStyle/>
          <a:p>
            <a:r>
              <a:rPr lang="en-US" dirty="0" smtClean="0"/>
              <a:t>The areas of study covered in the 5</a:t>
            </a:r>
            <a:r>
              <a:rPr lang="en-US" baseline="30000" dirty="0" smtClean="0"/>
              <a:t>th</a:t>
            </a:r>
            <a:r>
              <a:rPr lang="en-US" dirty="0" smtClean="0"/>
              <a:t> grade Social Studies curriculum are:</a:t>
            </a:r>
          </a:p>
          <a:p>
            <a:pPr lvl="1"/>
            <a:r>
              <a:rPr lang="en-US" dirty="0" smtClean="0"/>
              <a:t>Geography and Early People of the Western Hemisphere</a:t>
            </a:r>
          </a:p>
          <a:p>
            <a:pPr lvl="1"/>
            <a:r>
              <a:rPr lang="en-US" dirty="0" smtClean="0"/>
              <a:t>United States</a:t>
            </a:r>
          </a:p>
          <a:p>
            <a:pPr lvl="1"/>
            <a:r>
              <a:rPr lang="en-US" dirty="0" smtClean="0"/>
              <a:t>Latin America</a:t>
            </a:r>
          </a:p>
          <a:p>
            <a:pPr lvl="1"/>
            <a:r>
              <a:rPr lang="en-US" dirty="0" smtClean="0"/>
              <a:t>Canada</a:t>
            </a:r>
          </a:p>
          <a:p>
            <a:pPr lvl="2"/>
            <a:r>
              <a:rPr lang="en-US" dirty="0" smtClean="0"/>
              <a:t>A variety of printed materials and visual resources are used to reinforce the concepts taught.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9422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a:t>
            </a:r>
            <a:endParaRPr lang="en-US" dirty="0"/>
          </a:p>
        </p:txBody>
      </p:sp>
      <p:sp>
        <p:nvSpPr>
          <p:cNvPr id="3" name="Content Placeholder 2"/>
          <p:cNvSpPr>
            <a:spLocks noGrp="1"/>
          </p:cNvSpPr>
          <p:nvPr>
            <p:ph idx="1"/>
          </p:nvPr>
        </p:nvSpPr>
        <p:spPr/>
        <p:txBody>
          <a:bodyPr/>
          <a:lstStyle/>
          <a:p>
            <a:r>
              <a:rPr lang="en-US" dirty="0" smtClean="0"/>
              <a:t>The country of study for the 5</a:t>
            </a:r>
            <a:r>
              <a:rPr lang="en-US" baseline="30000" dirty="0" smtClean="0"/>
              <a:t>th</a:t>
            </a:r>
            <a:r>
              <a:rPr lang="en-US" dirty="0" smtClean="0"/>
              <a:t> grade will be Egypt</a:t>
            </a:r>
          </a:p>
          <a:p>
            <a:r>
              <a:rPr lang="en-US" dirty="0" smtClean="0"/>
              <a:t>Our Magnet Expo will be held again this year</a:t>
            </a:r>
          </a:p>
          <a:p>
            <a:pPr lvl="1"/>
            <a:r>
              <a:rPr lang="en-US" dirty="0" smtClean="0"/>
              <a:t>The students always look forward to this time when they can share what they’ve learned and created on the country of study.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7149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lstStyle/>
          <a:p>
            <a:r>
              <a:rPr lang="en-US" dirty="0" smtClean="0"/>
              <a:t>We will continue to use the McMillan McGraw Hill Science Program this year.  This is an inquiry-based program that provides students with materials and activities (experiments, explore activities, and inquire skill builders) that are motivating and challenging.  It also incorporates and reinforces several reading skills.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79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Writing takes place daily and is incorporated into every subject area.  Students will continue to explore several writing genres (narrative, persuasive, information/report writing, procedural, etc…)</a:t>
            </a:r>
          </a:p>
          <a:p>
            <a:r>
              <a:rPr lang="en-US" dirty="0" smtClean="0"/>
              <a:t>The writing process is an important part of writing.  During this process of brainstorming, drafting, revising, editing, and publishing, students confer with the teacher and peers to share ideas, edit, and critique their writing.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0372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TotalTime>
  <Words>652</Words>
  <Application>Microsoft Macintosh PowerPoint</Application>
  <PresentationFormat>On-screen Show (4:3)</PresentationFormat>
  <Paragraphs>46</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5th Grade Parent Orientation</vt:lpstr>
      <vt:lpstr>Slide 2</vt:lpstr>
      <vt:lpstr>Reading</vt:lpstr>
      <vt:lpstr>Slide 4</vt:lpstr>
      <vt:lpstr>Math</vt:lpstr>
      <vt:lpstr>Social Studies</vt:lpstr>
      <vt:lpstr>Magnet</vt:lpstr>
      <vt:lpstr>Science</vt:lpstr>
      <vt:lpstr>Writing</vt:lpstr>
      <vt:lpstr>Music, Art, Gym, Technology</vt:lpstr>
      <vt:lpstr>Important Websites</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Grade Parent Orientation</dc:title>
  <dc:creator>User</dc:creator>
  <cp:lastModifiedBy>NYCDOE</cp:lastModifiedBy>
  <cp:revision>7</cp:revision>
  <dcterms:created xsi:type="dcterms:W3CDTF">2014-09-17T11:18:33Z</dcterms:created>
  <dcterms:modified xsi:type="dcterms:W3CDTF">2014-09-17T11:19:34Z</dcterms:modified>
</cp:coreProperties>
</file>